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consolata"/>
      <p:regular r:id="rId16"/>
    </p:embeddedFont>
    <p:embeddedFont>
      <p:font typeface="Inconsolata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slideLayout" Target="../slideLayouts/slideLayout4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Vigilance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Turning the chaos of global conversation into the clarity of strategic truth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7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61749"/>
            <a:ext cx="7332345" cy="4154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87157" y="25893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Data Gap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687157" y="3241477"/>
            <a:ext cx="51569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Once a drug hits the market, pharmaceutical companies lose direct visibility into patient experiences. Real-world patients are discussing side effects and efficacy on social media every single second.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687157" y="5260062"/>
            <a:ext cx="51569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But this feedback is unstructured, scattered across platforms, and buried in noise. The gap between patient voices and pharmaceutical strategy is widening.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70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3857" y="2970848"/>
            <a:ext cx="4334232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Solution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1333857" y="3711297"/>
            <a:ext cx="11962567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Vigilance AI is a real-time market perception engine that bridges the gap between raw patient conversations and actionable pharmacovigilance insights.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1333857" y="4105037"/>
            <a:ext cx="5915025" cy="1594128"/>
          </a:xfrm>
          <a:prstGeom prst="roundRect">
            <a:avLst>
              <a:gd name="adj" fmla="val 1631"/>
            </a:avLst>
          </a:prstGeom>
          <a:solidFill>
            <a:srgbClr val="43355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12" y="4278392"/>
            <a:ext cx="520065" cy="52006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206" y="4421386"/>
            <a:ext cx="233958" cy="233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7212" y="4930854"/>
            <a:ext cx="2275403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Continuous Monitoring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507212" y="5281136"/>
            <a:ext cx="5568315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Tracks social conversations 24/7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7381280" y="4105037"/>
            <a:ext cx="5915144" cy="1594128"/>
          </a:xfrm>
          <a:prstGeom prst="roundRect">
            <a:avLst>
              <a:gd name="adj" fmla="val 1631"/>
            </a:avLst>
          </a:prstGeom>
          <a:solidFill>
            <a:srgbClr val="433550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635" y="4278392"/>
            <a:ext cx="520065" cy="52006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7629" y="4421386"/>
            <a:ext cx="233958" cy="2339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4635" y="4930854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Smart Analysis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7554635" y="5281136"/>
            <a:ext cx="5568434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Distinguishes clinical signals from noise</a:t>
            </a:r>
            <a:endParaRPr lang="en-US" sz="1350" dirty="0"/>
          </a:p>
        </p:txBody>
      </p:sp>
      <p:sp>
        <p:nvSpPr>
          <p:cNvPr id="15" name="Shape 8"/>
          <p:cNvSpPr/>
          <p:nvPr/>
        </p:nvSpPr>
        <p:spPr>
          <a:xfrm>
            <a:off x="1333857" y="5831562"/>
            <a:ext cx="5915025" cy="1594128"/>
          </a:xfrm>
          <a:prstGeom prst="roundRect">
            <a:avLst>
              <a:gd name="adj" fmla="val 1631"/>
            </a:avLst>
          </a:prstGeom>
          <a:solidFill>
            <a:srgbClr val="433550"/>
          </a:solidFill>
          <a:ln/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212" y="6004917"/>
            <a:ext cx="520065" cy="520065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0206" y="6147911"/>
            <a:ext cx="233958" cy="23395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507212" y="6657380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Risk Detection</a:t>
            </a:r>
            <a:endParaRPr lang="en-US" sz="1700" dirty="0"/>
          </a:p>
        </p:txBody>
      </p:sp>
      <p:sp>
        <p:nvSpPr>
          <p:cNvPr id="19" name="Text 10"/>
          <p:cNvSpPr/>
          <p:nvPr/>
        </p:nvSpPr>
        <p:spPr>
          <a:xfrm>
            <a:off x="1507212" y="7007662"/>
            <a:ext cx="5568315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Flags adverse events automatically</a:t>
            </a:r>
            <a:endParaRPr lang="en-US" sz="1350" dirty="0"/>
          </a:p>
        </p:txBody>
      </p:sp>
      <p:sp>
        <p:nvSpPr>
          <p:cNvPr id="20" name="Shape 11"/>
          <p:cNvSpPr/>
          <p:nvPr/>
        </p:nvSpPr>
        <p:spPr>
          <a:xfrm>
            <a:off x="7381280" y="5831562"/>
            <a:ext cx="5915144" cy="1594128"/>
          </a:xfrm>
          <a:prstGeom prst="roundRect">
            <a:avLst>
              <a:gd name="adj" fmla="val 1631"/>
            </a:avLst>
          </a:prstGeom>
          <a:solidFill>
            <a:srgbClr val="433550"/>
          </a:solidFill>
          <a:ln/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4635" y="6004917"/>
            <a:ext cx="520065" cy="520065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97629" y="6147911"/>
            <a:ext cx="233958" cy="23395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554635" y="6657380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Insights</a:t>
            </a:r>
            <a:endParaRPr lang="en-US" sz="1700" dirty="0"/>
          </a:p>
        </p:txBody>
      </p:sp>
      <p:sp>
        <p:nvSpPr>
          <p:cNvPr id="24" name="Text 13"/>
          <p:cNvSpPr/>
          <p:nvPr/>
        </p:nvSpPr>
        <p:spPr>
          <a:xfrm>
            <a:off x="7554635" y="7007662"/>
            <a:ext cx="5568434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Visualizes market perception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How Vigilance AI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Ingest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Continuously crawls Twitter/X, Reddit, and News APIs for real-time patient conversations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Analyze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NLP distinguishes clinical sentiment from general noise and slang terms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Detect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Automatically flags potential adverse events for safety review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Dashboard tracks share of voice, sentiment trends, and geographic hotspots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34365"/>
            <a:ext cx="6122908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Architecture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67483"/>
            <a:ext cx="13071634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Fully serverless, event-driven solution built for maximum scalability and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2700338"/>
            <a:ext cx="4211479" cy="2347555"/>
          </a:xfrm>
          <a:prstGeom prst="roundRect">
            <a:avLst>
              <a:gd name="adj" fmla="val 6232"/>
            </a:avLst>
          </a:prstGeom>
          <a:solidFill>
            <a:srgbClr val="24163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2669857"/>
            <a:ext cx="4211479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93" y="2366367"/>
            <a:ext cx="668060" cy="668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51475" y="2533412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354693" y="3257074"/>
            <a:ext cx="3060859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Infrastructure as Code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032510" y="3736062"/>
            <a:ext cx="3705225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Provisioned entirely with Terraform on AWS cloud platform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09461" y="2700338"/>
            <a:ext cx="4211479" cy="2347555"/>
          </a:xfrm>
          <a:prstGeom prst="roundRect">
            <a:avLst>
              <a:gd name="adj" fmla="val 6232"/>
            </a:avLst>
          </a:prstGeom>
          <a:solidFill>
            <a:srgbClr val="24163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61" y="2669857"/>
            <a:ext cx="4211479" cy="12192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70" y="2366367"/>
            <a:ext cx="668060" cy="6680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81552" y="2533412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5923359" y="3257074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Ingestion Layer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5462588" y="3736062"/>
            <a:ext cx="3705225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scripts on AWS Lambda continuously crawl social platforms and news APIs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39538" y="2700338"/>
            <a:ext cx="4211479" cy="2347555"/>
          </a:xfrm>
          <a:prstGeom prst="roundRect">
            <a:avLst>
              <a:gd name="adj" fmla="val 6232"/>
            </a:avLst>
          </a:prstGeom>
          <a:solidFill>
            <a:srgbClr val="241631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538" y="2669857"/>
            <a:ext cx="4211479" cy="12192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248" y="2366367"/>
            <a:ext cx="668060" cy="6680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11630" y="2533412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10353437" y="3257074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Lake Storage</a:t>
            </a:r>
            <a:endParaRPr lang="en-US" sz="2150" dirty="0"/>
          </a:p>
        </p:txBody>
      </p:sp>
      <p:sp>
        <p:nvSpPr>
          <p:cNvPr id="21" name="Text 13"/>
          <p:cNvSpPr/>
          <p:nvPr/>
        </p:nvSpPr>
        <p:spPr>
          <a:xfrm>
            <a:off x="9892665" y="3736062"/>
            <a:ext cx="3705225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Raw text stored in S3, triggering downstream processing functions automatically</a:t>
            </a:r>
            <a:endParaRPr lang="en-US" sz="1750" dirty="0"/>
          </a:p>
        </p:txBody>
      </p:sp>
      <p:sp>
        <p:nvSpPr>
          <p:cNvPr id="22" name="Shape 14"/>
          <p:cNvSpPr/>
          <p:nvPr/>
        </p:nvSpPr>
        <p:spPr>
          <a:xfrm>
            <a:off x="779383" y="5600462"/>
            <a:ext cx="6426518" cy="1994654"/>
          </a:xfrm>
          <a:prstGeom prst="roundRect">
            <a:avLst>
              <a:gd name="adj" fmla="val 7335"/>
            </a:avLst>
          </a:prstGeom>
          <a:solidFill>
            <a:srgbClr val="241631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83" y="5569982"/>
            <a:ext cx="6426518" cy="121920"/>
          </a:xfrm>
          <a:prstGeom prst="rect">
            <a:avLst/>
          </a:prstGeom>
        </p:spPr>
      </p:pic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612" y="5266492"/>
            <a:ext cx="668060" cy="66806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58994" y="5433536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16"/>
          <p:cNvSpPr/>
          <p:nvPr/>
        </p:nvSpPr>
        <p:spPr>
          <a:xfrm>
            <a:off x="2600801" y="615719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AI/ML Processing</a:t>
            </a:r>
            <a:endParaRPr lang="en-US" sz="2150" dirty="0"/>
          </a:p>
        </p:txBody>
      </p:sp>
      <p:sp>
        <p:nvSpPr>
          <p:cNvPr id="27" name="Text 17"/>
          <p:cNvSpPr/>
          <p:nvPr/>
        </p:nvSpPr>
        <p:spPr>
          <a:xfrm>
            <a:off x="1032510" y="6636187"/>
            <a:ext cx="592026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 and Transformers perform Named Entity Recognition to identify drugs and symptoms</a:t>
            </a:r>
            <a:endParaRPr lang="en-US" sz="1750" dirty="0"/>
          </a:p>
        </p:txBody>
      </p:sp>
      <p:sp>
        <p:nvSpPr>
          <p:cNvPr id="28" name="Shape 18"/>
          <p:cNvSpPr/>
          <p:nvPr/>
        </p:nvSpPr>
        <p:spPr>
          <a:xfrm>
            <a:off x="7424499" y="5600462"/>
            <a:ext cx="6426518" cy="1994654"/>
          </a:xfrm>
          <a:prstGeom prst="roundRect">
            <a:avLst>
              <a:gd name="adj" fmla="val 7335"/>
            </a:avLst>
          </a:prstGeom>
          <a:solidFill>
            <a:srgbClr val="241631"/>
          </a:solidFill>
          <a:ln/>
        </p:spPr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4499" y="5569982"/>
            <a:ext cx="6426518" cy="121920"/>
          </a:xfrm>
          <a:prstGeom prst="rect">
            <a:avLst/>
          </a:prstGeom>
        </p:spPr>
      </p:pic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3728" y="5266492"/>
            <a:ext cx="668060" cy="66806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04110" y="5433536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20"/>
          <p:cNvSpPr/>
          <p:nvPr/>
        </p:nvSpPr>
        <p:spPr>
          <a:xfrm>
            <a:off x="9245918" y="615719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Dashboard</a:t>
            </a:r>
            <a:endParaRPr lang="en-US" sz="2150" dirty="0"/>
          </a:p>
        </p:txBody>
      </p:sp>
      <p:sp>
        <p:nvSpPr>
          <p:cNvPr id="33" name="Text 21"/>
          <p:cNvSpPr/>
          <p:nvPr/>
        </p:nvSpPr>
        <p:spPr>
          <a:xfrm>
            <a:off x="7677626" y="6636187"/>
            <a:ext cx="592026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 frontend with Tailwind CSS pulls live data from DynamoDB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Technical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104793"/>
            <a:ext cx="121920" cy="31824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Medical Nuance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Teaching the AI that "This drug kills pain" is positive, but "This drug is killing me" is negative required sophisticated context analysis and training data curation.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3104793"/>
            <a:ext cx="121920" cy="31824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State Management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85250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Debugging complex dependencies in Terraform state files demanded meticulous version control and modular architecture design.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104793"/>
            <a:ext cx="121920" cy="31824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API Rate Limits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85250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Handling strict rate limits from social platforms using exponential backoff strategies while maintaining real-time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Achievements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6912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748" y="3143726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914" y="32925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7435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Latency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4140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tweet posted to dashboard visibility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16912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19" y="3143726"/>
            <a:ext cx="680442" cy="6804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162086" y="32925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897523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Idle Cost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4140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Architecture scales to zero when not processing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16912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91" y="3143726"/>
            <a:ext cx="680442" cy="68044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585258" y="32925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10320695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54140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Pre-processing determines AI success rate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Successfully detected slang terms for side effects in unstructured text, demonstrating robust NLP capabilities in noisy real-world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156" y="1088350"/>
            <a:ext cx="4829889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What We Learned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156" y="2141458"/>
            <a:ext cx="8465820" cy="479726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765625" y="2123956"/>
            <a:ext cx="22860" cy="4832271"/>
          </a:xfrm>
          <a:prstGeom prst="roundRect">
            <a:avLst>
              <a:gd name="adj" fmla="val 126770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9742765" y="2329815"/>
            <a:ext cx="386358" cy="22860"/>
          </a:xfrm>
          <a:prstGeom prst="roundRect">
            <a:avLst>
              <a:gd name="adj" fmla="val 126770"/>
            </a:avLst>
          </a:prstGeom>
          <a:solidFill>
            <a:srgbClr val="5C4E6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235" y="2268855"/>
            <a:ext cx="144780" cy="1447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38460" y="2190274"/>
            <a:ext cx="3138964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Quality is Everything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538460" y="2656642"/>
            <a:ext cx="3423404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 of AI success comes from pre-processing and cleaning data to remove noise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9742765" y="4050268"/>
            <a:ext cx="386358" cy="22860"/>
          </a:xfrm>
          <a:prstGeom prst="roundRect">
            <a:avLst>
              <a:gd name="adj" fmla="val 126770"/>
            </a:avLst>
          </a:prstGeom>
          <a:solidFill>
            <a:srgbClr val="5C4E69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235" y="3989308"/>
            <a:ext cx="144780" cy="1447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38460" y="3910727"/>
            <a:ext cx="289750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Cloud Event-Driven Power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538460" y="4377095"/>
            <a:ext cx="3423404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S3 triggers effectively decouple ingestion from processing for scalability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9742765" y="5770721"/>
            <a:ext cx="386358" cy="22860"/>
          </a:xfrm>
          <a:prstGeom prst="roundRect">
            <a:avLst>
              <a:gd name="adj" fmla="val 126770"/>
            </a:avLst>
          </a:prstGeom>
          <a:solidFill>
            <a:srgbClr val="5C4E69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235" y="5709761"/>
            <a:ext cx="144780" cy="1447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538460" y="5631180"/>
            <a:ext cx="2535317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Healthcare Compliance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0538460" y="6097548"/>
            <a:ext cx="3423404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Explainability in healthcare AI is not optional—it's critical for trust and regulation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3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3724989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433550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9811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335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366825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8958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Forecast sentiment trends before they happen using advanced time series modeling and pattern recognition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3384709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433550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315783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3355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327975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 Detection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5556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Distinguish between posts from doctors, patients, and other stakeholders for targeted insights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3044547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433550"/>
          </a:solidFill>
          <a:ln/>
        </p:spPr>
      </p:sp>
      <p:sp>
        <p:nvSpPr>
          <p:cNvPr id="14" name="Shape 10"/>
          <p:cNvSpPr/>
          <p:nvPr/>
        </p:nvSpPr>
        <p:spPr>
          <a:xfrm>
            <a:off x="9640133" y="281767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3355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2987814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Global Expansion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multi-lingual support for European and Asian markets to enable worldwide pharmacovigilance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2026-01-31T11:41:02Z</dcterms:created>
  <dcterms:modified xsi:type="dcterms:W3CDTF">2026-01-31T11:41:02Z</dcterms:modified>
</cp:coreProperties>
</file>